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7" r:id="rId4"/>
    <p:sldId id="262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Aldhabi" panose="01000000000000000000" pitchFamily="2" charset="-78"/>
      <p:regular r:id="rId10"/>
    </p:embeddedFont>
    <p:embeddedFont>
      <p:font typeface="Geist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32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1E395-2193-9B5B-BBEA-11392BD5F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0483E-609C-C05E-49DC-4147EF31E6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B85BCC-2A1F-C59A-4419-494E9A63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FC190-C305-0053-D884-5050E907B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0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27" y="2933201"/>
            <a:ext cx="7556421" cy="966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2400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Crop Yields Prediction from Historical Agricultural Data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61710" y="41777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how analyzing historical agricultural data can unlock the secrets to enhanced crop production and sustainable farming practices.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GROUP : 13</a:t>
            </a:r>
            <a:endParaRPr lang="en-US" sz="17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DC688B-585A-FE8A-5768-216BB713C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862623"/>
              </p:ext>
            </p:extLst>
          </p:nvPr>
        </p:nvGraphicFramePr>
        <p:xfrm>
          <a:off x="2888165" y="5907590"/>
          <a:ext cx="6279254" cy="21945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139627">
                  <a:extLst>
                    <a:ext uri="{9D8B030D-6E8A-4147-A177-3AD203B41FA5}">
                      <a16:colId xmlns:a16="http://schemas.microsoft.com/office/drawing/2014/main" val="2050294295"/>
                    </a:ext>
                  </a:extLst>
                </a:gridCol>
                <a:gridCol w="3139627">
                  <a:extLst>
                    <a:ext uri="{9D8B030D-6E8A-4147-A177-3AD203B41FA5}">
                      <a16:colId xmlns:a16="http://schemas.microsoft.com/office/drawing/2014/main" val="2881965134"/>
                    </a:ext>
                  </a:extLst>
                </a:gridCol>
              </a:tblGrid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GROUP DETAILS: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442731"/>
                  </a:ext>
                </a:extLst>
              </a:tr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SURYA TEJ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2310030039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34406537"/>
                  </a:ext>
                </a:extLst>
              </a:tr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NAKSHATRA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2310030142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469825"/>
                  </a:ext>
                </a:extLst>
              </a:tr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DEVINENI HASINI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2310030331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8778"/>
                  </a:ext>
                </a:extLst>
              </a:tr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VYSHNAVI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2310030445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66577"/>
                  </a:ext>
                </a:extLst>
              </a:tr>
              <a:tr h="298427">
                <a:tc>
                  <a:txBody>
                    <a:bodyPr/>
                    <a:lstStyle/>
                    <a:p>
                      <a:r>
                        <a:rPr lang="en-IN" dirty="0"/>
                        <a:t>BHAVISHYA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2310030055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4518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886B95-F989-86F6-B67B-D0FFB58080E0}"/>
              </a:ext>
            </a:extLst>
          </p:cNvPr>
          <p:cNvSpPr txBox="1"/>
          <p:nvPr/>
        </p:nvSpPr>
        <p:spPr>
          <a:xfrm>
            <a:off x="621327" y="1732872"/>
            <a:ext cx="633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rgbClr val="00B050"/>
                </a:solidFill>
                <a:latin typeface="Aldhabi" panose="020F0502020204030204" pitchFamily="2" charset="-78"/>
                <a:cs typeface="Aldhabi" panose="020F0502020204030204" pitchFamily="2" charset="-78"/>
              </a:rPr>
              <a:t>AGRI-PREDICT</a:t>
            </a:r>
            <a:endParaRPr lang="en-IN" sz="4400" b="1" dirty="0">
              <a:solidFill>
                <a:srgbClr val="00B050"/>
              </a:solidFill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E44FB8-58C9-F303-F655-AF9DB09CC0B1}"/>
              </a:ext>
            </a:extLst>
          </p:cNvPr>
          <p:cNvCxnSpPr/>
          <p:nvPr/>
        </p:nvCxnSpPr>
        <p:spPr>
          <a:xfrm>
            <a:off x="661710" y="2933201"/>
            <a:ext cx="391029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65FEF-9077-4B64-D039-7B053CB0D274}"/>
              </a:ext>
            </a:extLst>
          </p:cNvPr>
          <p:cNvSpPr txBox="1"/>
          <p:nvPr/>
        </p:nvSpPr>
        <p:spPr>
          <a:xfrm>
            <a:off x="1527718" y="1315844"/>
            <a:ext cx="1135194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Accurate prediction of crop yield is a major challenge in agriculture due to the influence of multiple uncertain factors such as: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Weather conditions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Soil properties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Farming practices.</a:t>
            </a:r>
          </a:p>
          <a:p>
            <a:endParaRPr lang="en-GB" sz="2800" dirty="0"/>
          </a:p>
          <a:p>
            <a:r>
              <a:rPr lang="en-GB" sz="2800" dirty="0"/>
              <a:t>Traditional methods of yield estimation are mostly manual and experience based, which often lead to inaccurate and unreliable results.</a:t>
            </a:r>
          </a:p>
          <a:p>
            <a:endParaRPr lang="en-GB" sz="2800" dirty="0"/>
          </a:p>
          <a:p>
            <a:r>
              <a:rPr lang="en-GB" sz="2800" dirty="0"/>
              <a:t>In this project, real-world agricultural and weather data will be used to build an automated, data-driven system that can </a:t>
            </a:r>
            <a:r>
              <a:rPr lang="en-GB" sz="2800" dirty="0" err="1"/>
              <a:t>analyze</a:t>
            </a:r>
            <a:r>
              <a:rPr lang="en-GB" sz="2800" dirty="0"/>
              <a:t> large datasets and predict crop yield accurately to support better agricultural planning and decision making.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226C5-2179-5C3C-4B52-3199B19C5E24}"/>
              </a:ext>
            </a:extLst>
          </p:cNvPr>
          <p:cNvSpPr txBox="1"/>
          <p:nvPr/>
        </p:nvSpPr>
        <p:spPr>
          <a:xfrm>
            <a:off x="1527718" y="299741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3838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10933509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Description: Data-Driven Agriculture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1233130" y="3303627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00"/>
              </a:lnSpc>
              <a:buSzPct val="100000"/>
            </a:pP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812994" y="3745825"/>
            <a:ext cx="5847398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6B3658-156E-BE1F-3249-CDFCE43FF8FD}"/>
              </a:ext>
            </a:extLst>
          </p:cNvPr>
          <p:cNvSpPr txBox="1"/>
          <p:nvPr/>
        </p:nvSpPr>
        <p:spPr>
          <a:xfrm>
            <a:off x="754123" y="1717288"/>
            <a:ext cx="64272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Crop yield prediction system that uses historical agricultural and weather data to estimate crop production accurately. The project applies machine learning techniques to </a:t>
            </a:r>
            <a:r>
              <a:rPr lang="en-GB" sz="2800" dirty="0" err="1"/>
              <a:t>analyze</a:t>
            </a:r>
            <a:r>
              <a:rPr lang="en-GB" sz="2800" dirty="0"/>
              <a:t> factors such as crop type, rainfall, temperature, soil properties, and cultivated area. By integrating data engineering and artificial intelligence concepts, the system provides a scalable and efficient solution for agricultural decision support and planning.</a:t>
            </a:r>
            <a:endParaRPr lang="en-IN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9644-80D7-E429-A7EF-D829AD91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37E6501-B242-89C7-E02A-95E343553D99}"/>
              </a:ext>
            </a:extLst>
          </p:cNvPr>
          <p:cNvSpPr/>
          <p:nvPr/>
        </p:nvSpPr>
        <p:spPr>
          <a:xfrm>
            <a:off x="1229082" y="529114"/>
            <a:ext cx="4811078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Factors Identified</a:t>
            </a:r>
            <a:endParaRPr lang="en-US" sz="3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B8402F6-9C44-BAD2-9FCD-DBE04A5C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234" y="1641515"/>
            <a:ext cx="288608" cy="28860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8659091D-E218-04CD-CE1C-25B604A25020}"/>
              </a:ext>
            </a:extLst>
          </p:cNvPr>
          <p:cNvSpPr/>
          <p:nvPr/>
        </p:nvSpPr>
        <p:spPr>
          <a:xfrm>
            <a:off x="1854398" y="1635562"/>
            <a:ext cx="335922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Soil Factors</a:t>
            </a:r>
            <a:endParaRPr lang="en-US" sz="1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F7F6FAF-73EA-874C-1CA6-FC18E744E767}"/>
              </a:ext>
            </a:extLst>
          </p:cNvPr>
          <p:cNvSpPr/>
          <p:nvPr/>
        </p:nvSpPr>
        <p:spPr>
          <a:xfrm>
            <a:off x="1854398" y="2128599"/>
            <a:ext cx="522601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GB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pH, NPK, Soil type, Fertility</a:t>
            </a:r>
            <a:endParaRPr lang="en-US" sz="20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7F401CE0-063B-F6D2-E61B-A1A102FC8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234" y="3134916"/>
            <a:ext cx="288608" cy="288608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1752F0EC-F473-A277-2B7D-2CFCBFEC7089}"/>
              </a:ext>
            </a:extLst>
          </p:cNvPr>
          <p:cNvSpPr/>
          <p:nvPr/>
        </p:nvSpPr>
        <p:spPr>
          <a:xfrm>
            <a:off x="1854398" y="3128963"/>
            <a:ext cx="278832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Climate Factors</a:t>
            </a:r>
            <a:endParaRPr lang="en-US" sz="18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1B3AC6C-7A65-7311-BF69-D0E7F5288D37}"/>
              </a:ext>
            </a:extLst>
          </p:cNvPr>
          <p:cNvSpPr/>
          <p:nvPr/>
        </p:nvSpPr>
        <p:spPr>
          <a:xfrm>
            <a:off x="1854398" y="3622000"/>
            <a:ext cx="522601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Temperature, Rainfall, Humidity, Sunlight</a:t>
            </a:r>
            <a:endParaRPr lang="en-US" sz="20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9F32B78C-EB65-D6D5-92E2-794509F1E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234" y="4628317"/>
            <a:ext cx="288608" cy="288608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F17BD63F-34B0-2281-5F2E-4A5A104880C3}"/>
              </a:ext>
            </a:extLst>
          </p:cNvPr>
          <p:cNvSpPr/>
          <p:nvPr/>
        </p:nvSpPr>
        <p:spPr>
          <a:xfrm>
            <a:off x="1854398" y="4622363"/>
            <a:ext cx="2614493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Water Availability</a:t>
            </a:r>
            <a:endParaRPr lang="en-US" sz="18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C5926320-CD5B-2DEB-4C96-EB291927D304}"/>
              </a:ext>
            </a:extLst>
          </p:cNvPr>
          <p:cNvSpPr/>
          <p:nvPr/>
        </p:nvSpPr>
        <p:spPr>
          <a:xfrm>
            <a:off x="1854398" y="5115401"/>
            <a:ext cx="522601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Irrigation source</a:t>
            </a:r>
            <a:endParaRPr lang="en-US" sz="20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3487D1F7-DDBB-84EC-BC5C-849341775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1234" y="6121718"/>
            <a:ext cx="288608" cy="288608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2A94DEFD-95AE-F5CD-C1E6-FA68BB829F97}"/>
              </a:ext>
            </a:extLst>
          </p:cNvPr>
          <p:cNvSpPr/>
          <p:nvPr/>
        </p:nvSpPr>
        <p:spPr>
          <a:xfrm>
            <a:off x="1854398" y="6115764"/>
            <a:ext cx="2405539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Land &amp; Historical Factors</a:t>
            </a:r>
            <a:endParaRPr lang="en-US" sz="18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8279AE94-02FA-C931-525F-BBDF7198F23E}"/>
              </a:ext>
            </a:extLst>
          </p:cNvPr>
          <p:cNvSpPr/>
          <p:nvPr/>
        </p:nvSpPr>
        <p:spPr>
          <a:xfrm>
            <a:off x="1854398" y="6608802"/>
            <a:ext cx="5226010" cy="61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Past crops, topography</a:t>
            </a:r>
            <a:endParaRPr lang="en-US" sz="2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1C27E1C8-1AA2-9340-FC4E-45B4F998B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373" y="1635562"/>
            <a:ext cx="5851327" cy="58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3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06297" y="2680097"/>
            <a:ext cx="2886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70904" y="3170515"/>
            <a:ext cx="43916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en-GB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collect real-world data related to soil type, rainfall, temperature, humidity, crop type, and cultivated area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158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 Future Trends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train a machine learning model using these input parameters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604" y="3607475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32665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Promote Sustainability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Advise on practices that enhance yield while preserving natural resources.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4103" y="58333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144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Optimize Farming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 data-backed recommendations for improved agricultural output.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230" y="5444847"/>
            <a:ext cx="339328" cy="339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5F78D0-6C56-815A-0E31-B90E34975AB2}"/>
              </a:ext>
            </a:extLst>
          </p:cNvPr>
          <p:cNvSpPr txBox="1"/>
          <p:nvPr/>
        </p:nvSpPr>
        <p:spPr>
          <a:xfrm>
            <a:off x="1114710" y="2770405"/>
            <a:ext cx="391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latin typeface="Noto Serif SC Bold"/>
              </a:rPr>
              <a:t>Main Objective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">
            <a:extLst>
              <a:ext uri="{FF2B5EF4-FFF2-40B4-BE49-F238E27FC236}">
                <a16:creationId xmlns:a16="http://schemas.microsoft.com/office/drawing/2014/main" id="{0D618424-8A85-B25A-60E5-107DCF517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103" y="3268483"/>
            <a:ext cx="4347071" cy="4477646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A3CF81-8686-4340-F60C-092D8C20F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95" y="3222286"/>
            <a:ext cx="2400794" cy="4570039"/>
          </a:xfrm>
          <a:prstGeom prst="rect">
            <a:avLst/>
          </a:prstGeom>
        </p:spPr>
      </p:pic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44935A40-5C50-B97D-07A5-9F1DBAAB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588" y="3363882"/>
            <a:ext cx="4239217" cy="4286848"/>
          </a:xfrm>
          <a:prstGeom prst="rect">
            <a:avLst/>
          </a:prstGeom>
        </p:spPr>
      </p:pic>
      <p:pic>
        <p:nvPicPr>
          <p:cNvPr id="23" name="Picture 22" descr="A screenshot of a farm&#10;&#10;AI-generated content may be incorrect.">
            <a:extLst>
              <a:ext uri="{FF2B5EF4-FFF2-40B4-BE49-F238E27FC236}">
                <a16:creationId xmlns:a16="http://schemas.microsoft.com/office/drawing/2014/main" id="{50BA3644-7599-3795-6DDA-2C3E5C576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95" y="-111614"/>
            <a:ext cx="4915586" cy="31151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BC6565-1DB0-81F8-EB42-217794C4F58C}"/>
              </a:ext>
            </a:extLst>
          </p:cNvPr>
          <p:cNvSpPr txBox="1"/>
          <p:nvPr/>
        </p:nvSpPr>
        <p:spPr>
          <a:xfrm>
            <a:off x="11409680" y="388202"/>
            <a:ext cx="3413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9644"/>
                </a:solidFill>
                <a:latin typeface="Noto Serif SC Bold"/>
              </a:rPr>
              <a:t>Outcomes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7FB67C-F854-5158-4B5F-0BC3F437F13B}"/>
              </a:ext>
            </a:extLst>
          </p:cNvPr>
          <p:cNvCxnSpPr>
            <a:cxnSpLocks/>
          </p:cNvCxnSpPr>
          <p:nvPr/>
        </p:nvCxnSpPr>
        <p:spPr>
          <a:xfrm>
            <a:off x="11169570" y="1219199"/>
            <a:ext cx="318303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hope this project provides valuable insights into optimizing crop yield for a more sustainable and abundant future in agriculture.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331</Words>
  <Application>Microsoft Office PowerPoint</Application>
  <PresentationFormat>Custom</PresentationFormat>
  <Paragraphs>54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Aldhabi</vt:lpstr>
      <vt:lpstr>Noto Serif SC Bold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surya tej appana</cp:lastModifiedBy>
  <cp:revision>4</cp:revision>
  <dcterms:created xsi:type="dcterms:W3CDTF">2026-01-22T06:06:21Z</dcterms:created>
  <dcterms:modified xsi:type="dcterms:W3CDTF">2026-01-23T05:13:40Z</dcterms:modified>
</cp:coreProperties>
</file>